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244C1-4A2B-4F60-B72D-17A7D41101C0}" type="datetimeFigureOut">
              <a:rPr lang="hu-HU" smtClean="0"/>
              <a:pPr/>
              <a:t>2014.03.12.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7DC7F-2E9A-414A-BC1D-E751E1E73ED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2331690"/>
          </a:xfrm>
        </p:spPr>
        <p:txBody>
          <a:bodyPr>
            <a:noAutofit/>
          </a:bodyPr>
          <a:lstStyle/>
          <a:p>
            <a:r>
              <a:rPr lang="hu-HU" sz="4000" b="1" dirty="0" smtClean="0">
                <a:latin typeface="Matura MT Script Capitals" pitchFamily="66" charset="0"/>
              </a:rPr>
              <a:t>„Csepel-szigeti </a:t>
            </a:r>
            <a:r>
              <a:rPr lang="hu-HU" sz="4000" b="1" dirty="0" err="1" smtClean="0">
                <a:latin typeface="Matura MT Script Capitals" pitchFamily="66" charset="0"/>
              </a:rPr>
              <a:t>csirkeüstöny</a:t>
            </a:r>
            <a:r>
              <a:rPr lang="hu-HU" sz="4000" b="1" dirty="0" smtClean="0">
                <a:latin typeface="Matura MT Script Capitals" pitchFamily="66" charset="0"/>
              </a:rPr>
              <a:t> hagymafüves </a:t>
            </a:r>
            <a:r>
              <a:rPr lang="hu-HU" sz="4000" b="1" dirty="0" err="1" smtClean="0">
                <a:latin typeface="Matura MT Script Capitals" pitchFamily="66" charset="0"/>
              </a:rPr>
              <a:t>monyáddal</a:t>
            </a:r>
            <a:r>
              <a:rPr lang="hu-HU" sz="4000" b="1" dirty="0" smtClean="0">
                <a:latin typeface="Matura MT Script Capitals" pitchFamily="66" charset="0"/>
              </a:rPr>
              <a:t>” készítése</a:t>
            </a:r>
            <a:endParaRPr lang="hu-HU" sz="4000" b="1" dirty="0">
              <a:latin typeface="Matura MT Script Capital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5400" b="1" i="1" dirty="0" smtClean="0">
                <a:solidFill>
                  <a:schemeClr val="accent2">
                    <a:lumMod val="50000"/>
                  </a:schemeClr>
                </a:solidFill>
              </a:rPr>
              <a:t>A hozzávalók régi elnevezése</a:t>
            </a:r>
            <a:endParaRPr lang="hu-HU" sz="5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000" b="1" dirty="0" err="1">
                <a:solidFill>
                  <a:srgbClr val="C00000"/>
                </a:solidFill>
              </a:rPr>
              <a:t>áldos</a:t>
            </a:r>
            <a:r>
              <a:rPr lang="hu-HU" sz="2000" dirty="0">
                <a:solidFill>
                  <a:srgbClr val="C00000"/>
                </a:solidFill>
              </a:rPr>
              <a:t>: hosszú levű áldozati étel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üstöny</a:t>
            </a:r>
            <a:r>
              <a:rPr lang="hu-HU" sz="2000" dirty="0">
                <a:solidFill>
                  <a:srgbClr val="C00000"/>
                </a:solidFill>
              </a:rPr>
              <a:t>: rövid levű áldozati étel (mint a pörkölt),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>
                <a:solidFill>
                  <a:srgbClr val="C00000"/>
                </a:solidFill>
              </a:rPr>
              <a:t>töltelény</a:t>
            </a:r>
            <a:r>
              <a:rPr lang="hu-HU" sz="2000" dirty="0">
                <a:solidFill>
                  <a:srgbClr val="C00000"/>
                </a:solidFill>
              </a:rPr>
              <a:t>: káposztalevélbe vagy tésztába töltött darált alapanyag,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kötöny</a:t>
            </a:r>
            <a:r>
              <a:rPr lang="hu-HU" sz="2000" dirty="0">
                <a:solidFill>
                  <a:srgbClr val="C00000"/>
                </a:solidFill>
              </a:rPr>
              <a:t>: bélbe töltött darált alapanyag,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párolány</a:t>
            </a:r>
            <a:r>
              <a:rPr lang="hu-HU" sz="2000" dirty="0">
                <a:solidFill>
                  <a:srgbClr val="C00000"/>
                </a:solidFill>
              </a:rPr>
              <a:t>: párolt készítmény,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föstölény</a:t>
            </a:r>
            <a:r>
              <a:rPr lang="hu-HU" sz="2000" dirty="0">
                <a:solidFill>
                  <a:srgbClr val="C00000"/>
                </a:solidFill>
              </a:rPr>
              <a:t>: füstölt készítmény,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sütény</a:t>
            </a:r>
            <a:r>
              <a:rPr lang="hu-HU" sz="2000" dirty="0">
                <a:solidFill>
                  <a:srgbClr val="C00000"/>
                </a:solidFill>
              </a:rPr>
              <a:t>: sült hús,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baligány</a:t>
            </a:r>
            <a:r>
              <a:rPr lang="hu-HU" sz="2000" dirty="0">
                <a:solidFill>
                  <a:srgbClr val="C00000"/>
                </a:solidFill>
              </a:rPr>
              <a:t>: párolt, darált hal összedolgozva más alapanyagokkal,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zöldelény</a:t>
            </a:r>
            <a:r>
              <a:rPr lang="hu-HU" sz="2000" dirty="0">
                <a:solidFill>
                  <a:srgbClr val="C00000"/>
                </a:solidFill>
              </a:rPr>
              <a:t>: zöldség,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keverény</a:t>
            </a:r>
            <a:r>
              <a:rPr lang="hu-HU" sz="2000" dirty="0">
                <a:solidFill>
                  <a:srgbClr val="C00000"/>
                </a:solidFill>
              </a:rPr>
              <a:t>: friss salátakészítmény,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nyárád</a:t>
            </a:r>
            <a:r>
              <a:rPr lang="hu-HU" sz="2000" dirty="0">
                <a:solidFill>
                  <a:srgbClr val="C00000"/>
                </a:solidFill>
              </a:rPr>
              <a:t>: ízesített, friss </a:t>
            </a:r>
            <a:r>
              <a:rPr lang="hu-HU" sz="2000" dirty="0" err="1">
                <a:solidFill>
                  <a:srgbClr val="C00000"/>
                </a:solidFill>
              </a:rPr>
              <a:t>zöldséglé</a:t>
            </a:r>
            <a:r>
              <a:rPr lang="hu-HU" sz="2000" dirty="0">
                <a:solidFill>
                  <a:srgbClr val="C00000"/>
                </a:solidFill>
              </a:rPr>
              <a:t>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mézelény</a:t>
            </a:r>
            <a:r>
              <a:rPr lang="hu-HU" sz="2000" dirty="0">
                <a:solidFill>
                  <a:srgbClr val="C00000"/>
                </a:solidFill>
              </a:rPr>
              <a:t>: tészta alapú édesség,</a:t>
            </a:r>
            <a:br>
              <a:rPr lang="hu-HU" sz="2000" dirty="0">
                <a:solidFill>
                  <a:srgbClr val="C00000"/>
                </a:solidFill>
              </a:rPr>
            </a:br>
            <a:r>
              <a:rPr lang="hu-HU" sz="2000" b="1" dirty="0" err="1">
                <a:solidFill>
                  <a:srgbClr val="C00000"/>
                </a:solidFill>
              </a:rPr>
              <a:t>kelény</a:t>
            </a:r>
            <a:r>
              <a:rPr lang="hu-HU" sz="2000" dirty="0">
                <a:solidFill>
                  <a:srgbClr val="C00000"/>
                </a:solidFill>
              </a:rPr>
              <a:t>: lapos, lángosszerű kenyér,</a:t>
            </a:r>
            <a:r>
              <a:rPr lang="hu-HU" dirty="0">
                <a:solidFill>
                  <a:srgbClr val="C00000"/>
                </a:solidFill>
              </a:rPr>
              <a:t/>
            </a:r>
            <a:br>
              <a:rPr lang="hu-HU" dirty="0">
                <a:solidFill>
                  <a:srgbClr val="C00000"/>
                </a:solidFill>
              </a:rPr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4" name="Kép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4204" y="4064253"/>
            <a:ext cx="3729796" cy="27937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5400" b="1" i="1" dirty="0" smtClean="0">
                <a:solidFill>
                  <a:schemeClr val="accent2">
                    <a:lumMod val="50000"/>
                  </a:schemeClr>
                </a:solidFill>
              </a:rPr>
              <a:t>A hozzávalók régi elnevezése 2</a:t>
            </a:r>
            <a:endParaRPr lang="hu-HU" sz="5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csipetkény</a:t>
            </a:r>
            <a:r>
              <a:rPr lang="hu-HU" dirty="0" smtClean="0">
                <a:solidFill>
                  <a:schemeClr val="bg1"/>
                </a:solidFill>
              </a:rPr>
              <a:t>: csipetke,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smtClean="0">
                <a:solidFill>
                  <a:schemeClr val="bg1"/>
                </a:solidFill>
              </a:rPr>
              <a:t>szömörcsög</a:t>
            </a:r>
            <a:r>
              <a:rPr lang="hu-HU" dirty="0" smtClean="0">
                <a:solidFill>
                  <a:schemeClr val="bg1"/>
                </a:solidFill>
              </a:rPr>
              <a:t>: gombóc,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err="1" smtClean="0">
                <a:solidFill>
                  <a:schemeClr val="bg1"/>
                </a:solidFill>
              </a:rPr>
              <a:t>ízelény</a:t>
            </a:r>
            <a:r>
              <a:rPr lang="hu-HU" dirty="0" smtClean="0">
                <a:solidFill>
                  <a:schemeClr val="bg1"/>
                </a:solidFill>
              </a:rPr>
              <a:t>: mártás,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err="1" smtClean="0">
                <a:solidFill>
                  <a:schemeClr val="bg1"/>
                </a:solidFill>
              </a:rPr>
              <a:t>gyöket</a:t>
            </a:r>
            <a:r>
              <a:rPr lang="hu-HU" dirty="0" smtClean="0">
                <a:solidFill>
                  <a:schemeClr val="bg1"/>
                </a:solidFill>
              </a:rPr>
              <a:t>: fűszerkeverék,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err="1" smtClean="0">
                <a:solidFill>
                  <a:schemeClr val="bg1"/>
                </a:solidFill>
              </a:rPr>
              <a:t>ötükény</a:t>
            </a:r>
            <a:r>
              <a:rPr lang="hu-HU" b="1" dirty="0" smtClean="0">
                <a:solidFill>
                  <a:schemeClr val="bg1"/>
                </a:solidFill>
              </a:rPr>
              <a:t> ízek</a:t>
            </a:r>
            <a:r>
              <a:rPr lang="hu-HU" dirty="0" smtClean="0">
                <a:solidFill>
                  <a:schemeClr val="bg1"/>
                </a:solidFill>
              </a:rPr>
              <a:t>: pentaton ízek, az öt </a:t>
            </a:r>
            <a:r>
              <a:rPr lang="hu-HU" dirty="0" err="1" smtClean="0">
                <a:solidFill>
                  <a:schemeClr val="bg1"/>
                </a:solidFill>
              </a:rPr>
              <a:t>alapíz</a:t>
            </a:r>
            <a:r>
              <a:rPr lang="hu-HU" dirty="0" smtClean="0">
                <a:solidFill>
                  <a:schemeClr val="bg1"/>
                </a:solidFill>
              </a:rPr>
              <a:t> együttes megjelenési formája,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err="1" smtClean="0">
                <a:solidFill>
                  <a:schemeClr val="bg1"/>
                </a:solidFill>
              </a:rPr>
              <a:t>napkirályvirág</a:t>
            </a:r>
            <a:r>
              <a:rPr lang="hu-HU" dirty="0" smtClean="0">
                <a:solidFill>
                  <a:schemeClr val="bg1"/>
                </a:solidFill>
              </a:rPr>
              <a:t>: krizantém,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smtClean="0">
                <a:solidFill>
                  <a:schemeClr val="bg1"/>
                </a:solidFill>
              </a:rPr>
              <a:t>fejlevelű</a:t>
            </a:r>
            <a:r>
              <a:rPr lang="hu-HU" dirty="0" smtClean="0">
                <a:solidFill>
                  <a:schemeClr val="bg1"/>
                </a:solidFill>
              </a:rPr>
              <a:t>: káposzta,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err="1" smtClean="0">
                <a:solidFill>
                  <a:schemeClr val="bg1"/>
                </a:solidFill>
              </a:rPr>
              <a:t>pirosgyökerű</a:t>
            </a:r>
            <a:r>
              <a:rPr lang="hu-HU" dirty="0" smtClean="0">
                <a:solidFill>
                  <a:schemeClr val="bg1"/>
                </a:solidFill>
              </a:rPr>
              <a:t>: cékla,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smtClean="0">
                <a:solidFill>
                  <a:schemeClr val="bg1"/>
                </a:solidFill>
              </a:rPr>
              <a:t>gyökfű</a:t>
            </a:r>
            <a:r>
              <a:rPr lang="hu-HU" dirty="0" smtClean="0">
                <a:solidFill>
                  <a:schemeClr val="bg1"/>
                </a:solidFill>
              </a:rPr>
              <a:t>: petrezselyem,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smtClean="0">
                <a:solidFill>
                  <a:schemeClr val="bg1"/>
                </a:solidFill>
              </a:rPr>
              <a:t>hagymafű</a:t>
            </a:r>
            <a:r>
              <a:rPr lang="hu-HU" dirty="0" smtClean="0">
                <a:solidFill>
                  <a:schemeClr val="bg1"/>
                </a:solidFill>
              </a:rPr>
              <a:t>: metélőhagyma,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smtClean="0">
                <a:solidFill>
                  <a:schemeClr val="bg1"/>
                </a:solidFill>
              </a:rPr>
              <a:t>tündérfű</a:t>
            </a:r>
            <a:r>
              <a:rPr lang="hu-HU" dirty="0" smtClean="0">
                <a:solidFill>
                  <a:schemeClr val="bg1"/>
                </a:solidFill>
              </a:rPr>
              <a:t>: rozmaring,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err="1" smtClean="0">
                <a:solidFill>
                  <a:schemeClr val="bg1"/>
                </a:solidFill>
              </a:rPr>
              <a:t>tökörke</a:t>
            </a:r>
            <a:r>
              <a:rPr lang="hu-HU" dirty="0" smtClean="0">
                <a:solidFill>
                  <a:schemeClr val="bg1"/>
                </a:solidFill>
              </a:rPr>
              <a:t>: cukkini,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smtClean="0">
                <a:solidFill>
                  <a:schemeClr val="bg1"/>
                </a:solidFill>
              </a:rPr>
              <a:t>hungyök</a:t>
            </a:r>
            <a:r>
              <a:rPr lang="hu-HU" dirty="0" smtClean="0">
                <a:solidFill>
                  <a:schemeClr val="bg1"/>
                </a:solidFill>
              </a:rPr>
              <a:t>: koriander,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smtClean="0">
                <a:solidFill>
                  <a:schemeClr val="bg1"/>
                </a:solidFill>
              </a:rPr>
              <a:t>sáfránygyömbér</a:t>
            </a:r>
            <a:r>
              <a:rPr lang="hu-HU" dirty="0" smtClean="0">
                <a:solidFill>
                  <a:schemeClr val="bg1"/>
                </a:solidFill>
              </a:rPr>
              <a:t>: </a:t>
            </a:r>
            <a:r>
              <a:rPr lang="hu-HU" dirty="0" err="1" smtClean="0">
                <a:solidFill>
                  <a:schemeClr val="bg1"/>
                </a:solidFill>
              </a:rPr>
              <a:t>kurkuma</a:t>
            </a:r>
            <a:r>
              <a:rPr lang="hu-HU" dirty="0" smtClean="0">
                <a:solidFill>
                  <a:schemeClr val="bg1"/>
                </a:solidFill>
              </a:rPr>
              <a:t>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err="1" smtClean="0">
                <a:solidFill>
                  <a:schemeClr val="bg1"/>
                </a:solidFill>
              </a:rPr>
              <a:t>vizibúza</a:t>
            </a:r>
            <a:r>
              <a:rPr lang="hu-HU" dirty="0" smtClean="0">
                <a:solidFill>
                  <a:schemeClr val="bg1"/>
                </a:solidFill>
              </a:rPr>
              <a:t>: rizs,</a:t>
            </a:r>
            <a:br>
              <a:rPr lang="hu-HU" dirty="0" smtClean="0">
                <a:solidFill>
                  <a:schemeClr val="bg1"/>
                </a:solidFill>
              </a:rPr>
            </a:br>
            <a:r>
              <a:rPr lang="hu-HU" b="1" dirty="0" err="1" smtClean="0">
                <a:solidFill>
                  <a:schemeClr val="bg1"/>
                </a:solidFill>
              </a:rPr>
              <a:t>turfű</a:t>
            </a:r>
            <a:r>
              <a:rPr lang="hu-HU" dirty="0" smtClean="0">
                <a:solidFill>
                  <a:schemeClr val="bg1"/>
                </a:solidFill>
              </a:rPr>
              <a:t>: majoránna.</a:t>
            </a:r>
            <a:br>
              <a:rPr lang="hu-HU" dirty="0" smtClean="0">
                <a:solidFill>
                  <a:schemeClr val="bg1"/>
                </a:solidFill>
              </a:rPr>
            </a:br>
            <a:endParaRPr lang="hu-HU" dirty="0" smtClean="0">
              <a:solidFill>
                <a:schemeClr val="bg1"/>
              </a:solidFill>
            </a:endParaRPr>
          </a:p>
          <a:p>
            <a:endParaRPr lang="hu-HU" dirty="0"/>
          </a:p>
        </p:txBody>
      </p:sp>
      <p:pic>
        <p:nvPicPr>
          <p:cNvPr id="4" name="Kép 3" descr="snidling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3524250"/>
            <a:ext cx="2286000" cy="33337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229600" cy="1417638"/>
          </a:xfrm>
        </p:spPr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rgbClr val="00B050"/>
                </a:solidFill>
              </a:rPr>
              <a:t>Az étel típusa: </a:t>
            </a:r>
            <a:r>
              <a:rPr lang="hu-HU" sz="5400" b="1" i="1" dirty="0" err="1" smtClean="0">
                <a:solidFill>
                  <a:srgbClr val="00B050"/>
                </a:solidFill>
              </a:rPr>
              <a:t>üstöny</a:t>
            </a:r>
            <a:endParaRPr lang="hu-HU" sz="5400" b="1" i="1" dirty="0">
              <a:solidFill>
                <a:srgbClr val="00B05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4149080"/>
            <a:ext cx="7920880" cy="2376264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rgbClr val="FF0000"/>
                </a:solidFill>
              </a:rPr>
              <a:t>A rövid levű </a:t>
            </a:r>
            <a:r>
              <a:rPr lang="hu-HU" sz="2400" dirty="0" err="1">
                <a:solidFill>
                  <a:srgbClr val="FF0000"/>
                </a:solidFill>
              </a:rPr>
              <a:t>áldost</a:t>
            </a:r>
            <a:r>
              <a:rPr lang="hu-HU" sz="2400" dirty="0">
                <a:solidFill>
                  <a:srgbClr val="FF0000"/>
                </a:solidFill>
              </a:rPr>
              <a:t> </a:t>
            </a:r>
            <a:r>
              <a:rPr lang="hu-HU" sz="2400" dirty="0" err="1">
                <a:solidFill>
                  <a:srgbClr val="FF0000"/>
                </a:solidFill>
              </a:rPr>
              <a:t>üstönynek</a:t>
            </a:r>
            <a:r>
              <a:rPr lang="hu-HU" sz="2400" dirty="0">
                <a:solidFill>
                  <a:srgbClr val="FF0000"/>
                </a:solidFill>
              </a:rPr>
              <a:t> nevezzük. Alapszabályai az </a:t>
            </a:r>
            <a:r>
              <a:rPr lang="hu-HU" sz="2400" dirty="0" err="1">
                <a:solidFill>
                  <a:srgbClr val="FF0000"/>
                </a:solidFill>
              </a:rPr>
              <a:t>áldoshoz</a:t>
            </a:r>
            <a:r>
              <a:rPr lang="hu-HU" sz="2400" dirty="0">
                <a:solidFill>
                  <a:srgbClr val="FF0000"/>
                </a:solidFill>
              </a:rPr>
              <a:t> hasonlóak, de a levét elforraljuk, "pörköltszerűen" besűrítve. A megfőzésre szánt húsmennyiség közel egyötöde a vöröshagyma, amelyet teljesen szétfőzünk, ez adja az </a:t>
            </a:r>
            <a:r>
              <a:rPr lang="hu-HU" sz="2400" dirty="0" err="1">
                <a:solidFill>
                  <a:srgbClr val="FF0000"/>
                </a:solidFill>
              </a:rPr>
              <a:t>üstöny</a:t>
            </a:r>
            <a:r>
              <a:rPr lang="hu-HU" sz="2400" dirty="0">
                <a:solidFill>
                  <a:srgbClr val="FF0000"/>
                </a:solidFill>
              </a:rPr>
              <a:t> sűrű </a:t>
            </a:r>
            <a:r>
              <a:rPr lang="hu-HU" sz="2400" dirty="0" err="1">
                <a:solidFill>
                  <a:srgbClr val="FF0000"/>
                </a:solidFill>
              </a:rPr>
              <a:t>léalapját</a:t>
            </a:r>
            <a:r>
              <a:rPr lang="hu-HU" sz="2400" dirty="0">
                <a:solidFill>
                  <a:srgbClr val="FF0000"/>
                </a:solidFill>
              </a:rPr>
              <a:t>. A hagymából </a:t>
            </a:r>
            <a:r>
              <a:rPr lang="hu-HU" sz="2400" dirty="0" err="1">
                <a:solidFill>
                  <a:srgbClr val="FF0000"/>
                </a:solidFill>
              </a:rPr>
              <a:t>kifővő</a:t>
            </a:r>
            <a:r>
              <a:rPr lang="hu-HU" sz="2400" dirty="0">
                <a:solidFill>
                  <a:srgbClr val="FF0000"/>
                </a:solidFill>
              </a:rPr>
              <a:t> olaj teszi lehetővé, hogy sűrű és szaftos lehessen</a:t>
            </a:r>
            <a:r>
              <a:rPr lang="hu-HU" sz="2400" dirty="0"/>
              <a:t>.</a:t>
            </a:r>
          </a:p>
          <a:p>
            <a:endParaRPr lang="hu-HU" dirty="0"/>
          </a:p>
        </p:txBody>
      </p:sp>
      <p:pic>
        <p:nvPicPr>
          <p:cNvPr id="1026" name="BLOGGER_PHOTO_ID_5293703716627264210" descr="hun_u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052736"/>
            <a:ext cx="198273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u="sng" dirty="0" smtClean="0">
                <a:solidFill>
                  <a:schemeClr val="bg1"/>
                </a:solidFill>
              </a:rPr>
              <a:t>Fontos hozzávaló: Avar </a:t>
            </a:r>
            <a:r>
              <a:rPr lang="hu-HU" u="sng" dirty="0" err="1" smtClean="0">
                <a:solidFill>
                  <a:schemeClr val="bg1"/>
                </a:solidFill>
              </a:rPr>
              <a:t>gyöket</a:t>
            </a:r>
            <a:endParaRPr lang="hu-HU" u="sng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2852936"/>
            <a:ext cx="8435280" cy="341724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1800" b="1" i="1" dirty="0" smtClean="0">
                <a:solidFill>
                  <a:srgbClr val="FF0000"/>
                </a:solidFill>
              </a:rPr>
              <a:t>Enyhén </a:t>
            </a:r>
            <a:r>
              <a:rPr lang="hu-HU" sz="1800" b="1" i="1" dirty="0" err="1">
                <a:solidFill>
                  <a:srgbClr val="FF0000"/>
                </a:solidFill>
              </a:rPr>
              <a:t>pirossas</a:t>
            </a:r>
            <a:r>
              <a:rPr lang="hu-HU" sz="1800" b="1" i="1" dirty="0">
                <a:solidFill>
                  <a:srgbClr val="FF0000"/>
                </a:solidFill>
              </a:rPr>
              <a:t> színvilág, kellemesen édes-savanykás, illatos trópusi fűszerekkel vezetett harmonikus </a:t>
            </a:r>
            <a:r>
              <a:rPr lang="hu-HU" sz="1800" b="1" i="1" dirty="0" err="1">
                <a:solidFill>
                  <a:srgbClr val="FF0000"/>
                </a:solidFill>
              </a:rPr>
              <a:t>ízvilág</a:t>
            </a:r>
            <a:r>
              <a:rPr lang="hu-HU" sz="1800" b="1" i="1" dirty="0">
                <a:solidFill>
                  <a:srgbClr val="FF0000"/>
                </a:solidFill>
              </a:rPr>
              <a:t>: </a:t>
            </a:r>
            <a:r>
              <a:rPr lang="hu-HU" sz="1800" b="1" i="1" dirty="0" smtClean="0">
                <a:solidFill>
                  <a:srgbClr val="FF0000"/>
                </a:solidFill>
              </a:rPr>
              <a:t>Egész gyömbérgyökér</a:t>
            </a:r>
            <a:r>
              <a:rPr lang="hu-HU" sz="1800" b="1" i="1" dirty="0">
                <a:solidFill>
                  <a:srgbClr val="FF0000"/>
                </a:solidFill>
              </a:rPr>
              <a:t>, </a:t>
            </a:r>
            <a:r>
              <a:rPr lang="hu-HU" sz="1800" b="1" i="1" dirty="0" smtClean="0">
                <a:solidFill>
                  <a:srgbClr val="FF0000"/>
                </a:solidFill>
              </a:rPr>
              <a:t>egész lilahagyma</a:t>
            </a:r>
            <a:r>
              <a:rPr lang="hu-HU" sz="1800" b="1" i="1" dirty="0">
                <a:solidFill>
                  <a:srgbClr val="FF0000"/>
                </a:solidFill>
              </a:rPr>
              <a:t>, </a:t>
            </a:r>
            <a:r>
              <a:rPr lang="hu-HU" sz="1800" b="1" i="1" dirty="0" smtClean="0">
                <a:solidFill>
                  <a:srgbClr val="FF0000"/>
                </a:solidFill>
              </a:rPr>
              <a:t>egész fokhagyma</a:t>
            </a:r>
            <a:r>
              <a:rPr lang="hu-HU" sz="1800" b="1" i="1" dirty="0">
                <a:solidFill>
                  <a:srgbClr val="FF0000"/>
                </a:solidFill>
              </a:rPr>
              <a:t>, 1/2 rész sárgarépa, 1/4 rész cékla, 1/4 rész hungyök gyökér és levél, 1/6 rész sárga citromhéj és citromlé, 1/5 rész bazsalikomlevél, 1/5 rész friss </a:t>
            </a:r>
            <a:r>
              <a:rPr lang="hu-HU" sz="1800" b="1" i="1" dirty="0" err="1">
                <a:solidFill>
                  <a:srgbClr val="FF0000"/>
                </a:solidFill>
              </a:rPr>
              <a:t>citromfűlevél</a:t>
            </a:r>
            <a:r>
              <a:rPr lang="hu-HU" sz="1800" b="1" i="1" dirty="0">
                <a:solidFill>
                  <a:srgbClr val="FF0000"/>
                </a:solidFill>
              </a:rPr>
              <a:t>, 1/5 rész bors, 1/20 rész fahéj, 1/20 rész szegfűszeg, 1/20 rész csillagánizs, 1/20 rész piros rózsaszirom, 1/20 rész </a:t>
            </a:r>
            <a:r>
              <a:rPr lang="hu-HU" sz="1800" b="1" i="1" dirty="0" err="1">
                <a:solidFill>
                  <a:srgbClr val="FF0000"/>
                </a:solidFill>
              </a:rPr>
              <a:t>pipacsvirágszirom</a:t>
            </a:r>
            <a:r>
              <a:rPr lang="hu-HU" sz="1800" b="1" i="1" dirty="0">
                <a:solidFill>
                  <a:srgbClr val="FF0000"/>
                </a:solidFill>
              </a:rPr>
              <a:t>, 1/20 rész só.</a:t>
            </a:r>
          </a:p>
          <a:p>
            <a:r>
              <a:rPr lang="hu-HU" sz="1800" b="1" i="1" dirty="0">
                <a:solidFill>
                  <a:srgbClr val="FF0000"/>
                </a:solidFill>
              </a:rPr>
              <a:t>A </a:t>
            </a:r>
            <a:r>
              <a:rPr lang="hu-HU" sz="1800" b="1" i="1" dirty="0" err="1">
                <a:solidFill>
                  <a:srgbClr val="FF0000"/>
                </a:solidFill>
              </a:rPr>
              <a:t>gyöket</a:t>
            </a:r>
            <a:r>
              <a:rPr lang="hu-HU" sz="1800" b="1" i="1" dirty="0">
                <a:solidFill>
                  <a:srgbClr val="FF0000"/>
                </a:solidFill>
              </a:rPr>
              <a:t> elkészítése: A kiválasztott összetevőket megtisztítjuk és apró darabokra vágjuk, majd jól összekeverjük. Zárt sütőben, vagy fedeles sütőedényben tűz fölött enyhén </a:t>
            </a:r>
            <a:r>
              <a:rPr lang="hu-HU" sz="1800" b="1" i="1" dirty="0" err="1">
                <a:solidFill>
                  <a:srgbClr val="FF0000"/>
                </a:solidFill>
              </a:rPr>
              <a:t>hőkezeljük</a:t>
            </a:r>
            <a:r>
              <a:rPr lang="hu-HU" sz="1800" b="1" i="1" dirty="0">
                <a:solidFill>
                  <a:srgbClr val="FF0000"/>
                </a:solidFill>
              </a:rPr>
              <a:t>, vigyázva arra, nehogy megégjenek. Rövid idejű hűlés után kőmozsárban addig zúzzuk, míg teljesen pépszerűvé, krémes állagúvá válik.</a:t>
            </a:r>
            <a:r>
              <a:rPr lang="hu-HU" sz="1800" b="1" i="1" dirty="0">
                <a:solidFill>
                  <a:srgbClr val="FFC000"/>
                </a:solidFill>
              </a:rPr>
              <a:t/>
            </a:r>
            <a:br>
              <a:rPr lang="hu-HU" sz="1800" b="1" i="1" dirty="0">
                <a:solidFill>
                  <a:srgbClr val="FFC000"/>
                </a:solidFill>
              </a:rPr>
            </a:br>
            <a:endParaRPr lang="hu-HU" sz="1800" b="1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A recept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4365104"/>
            <a:ext cx="9144000" cy="2492896"/>
          </a:xfrm>
        </p:spPr>
        <p:txBody>
          <a:bodyPr>
            <a:normAutofit/>
          </a:bodyPr>
          <a:lstStyle/>
          <a:p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avar </a:t>
            </a:r>
            <a:r>
              <a:rPr lang="hu-HU" sz="1800" dirty="0" err="1">
                <a:solidFill>
                  <a:schemeClr val="tx2">
                    <a:lumMod val="75000"/>
                  </a:schemeClr>
                </a:solidFill>
              </a:rPr>
              <a:t>áldosgyöket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, só, feldarabolt csirkehús, tejföl, fehérbor, friss gyömbér, vöröshagyma, fahéj, hagymafű, bors, sáfránygyömbér, kömény, hungyök, citromlé, liszt, reszelt citromhéj, tojás, méz, gyökfű. Köretnek lisztből és tojásból </a:t>
            </a:r>
            <a:r>
              <a:rPr lang="hu-HU" sz="1800" dirty="0" err="1">
                <a:solidFill>
                  <a:schemeClr val="tx2">
                    <a:lumMod val="75000"/>
                  </a:schemeClr>
                </a:solidFill>
              </a:rPr>
              <a:t>monyádot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 készítünk, amelynek masszájába összevágott, friss hagymafüvet keverünk. Az </a:t>
            </a:r>
            <a:r>
              <a:rPr lang="hu-HU" sz="1800" dirty="0" err="1">
                <a:solidFill>
                  <a:schemeClr val="tx2">
                    <a:lumMod val="75000"/>
                  </a:schemeClr>
                </a:solidFill>
              </a:rPr>
              <a:t>üstönyt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 tálalás előtt összevágott, friss </a:t>
            </a:r>
            <a:r>
              <a:rPr lang="hu-HU" sz="1800" dirty="0" err="1">
                <a:solidFill>
                  <a:schemeClr val="tx2">
                    <a:lumMod val="75000"/>
                  </a:schemeClr>
                </a:solidFill>
              </a:rPr>
              <a:t>gyömbérral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 és friss gyökfűvel szórjuk meg.</a:t>
            </a:r>
            <a:br>
              <a:rPr lang="hu-HU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sz="1800" i="1" dirty="0">
                <a:solidFill>
                  <a:schemeClr val="tx2">
                    <a:lumMod val="75000"/>
                  </a:schemeClr>
                </a:solidFill>
              </a:rPr>
              <a:t>Díszítés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: piros virág.</a:t>
            </a:r>
            <a:br>
              <a:rPr lang="hu-HU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hu-HU" sz="1800" i="1" dirty="0">
                <a:solidFill>
                  <a:schemeClr val="tx2">
                    <a:lumMod val="75000"/>
                  </a:schemeClr>
                </a:solidFill>
              </a:rPr>
              <a:t>Uralkodó </a:t>
            </a:r>
            <a:r>
              <a:rPr lang="hu-HU" sz="1800" i="1" dirty="0" err="1">
                <a:solidFill>
                  <a:schemeClr val="tx2">
                    <a:lumMod val="75000"/>
                  </a:schemeClr>
                </a:solidFill>
              </a:rPr>
              <a:t>ízirány</a:t>
            </a:r>
            <a:r>
              <a:rPr lang="hu-HU" sz="1800" dirty="0">
                <a:solidFill>
                  <a:schemeClr val="tx2">
                    <a:lumMod val="75000"/>
                  </a:schemeClr>
                </a:solidFill>
              </a:rPr>
              <a:t>: édes-savanykás gyömbéres ízek.</a:t>
            </a:r>
            <a:r>
              <a:rPr lang="hu-HU" sz="1800" dirty="0"/>
              <a:t/>
            </a:r>
            <a:br>
              <a:rPr lang="hu-HU" sz="1800" dirty="0"/>
            </a:br>
            <a:endParaRPr lang="hu-HU" sz="1800" dirty="0"/>
          </a:p>
        </p:txBody>
      </p:sp>
      <p:pic>
        <p:nvPicPr>
          <p:cNvPr id="4" name="Kép 3" descr="uston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1268760"/>
            <a:ext cx="3456384" cy="30243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297</Words>
  <Application>Microsoft Office PowerPoint</Application>
  <PresentationFormat>Diavetítés a képernyőre (4:3 oldalarány)</PresentationFormat>
  <Paragraphs>12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„Csepel-szigeti csirkeüstöny hagymafüves monyáddal” készítése</vt:lpstr>
      <vt:lpstr>A hozzávalók régi elnevezése</vt:lpstr>
      <vt:lpstr>A hozzávalók régi elnevezése 2</vt:lpstr>
      <vt:lpstr>Az étel típusa: üstöny</vt:lpstr>
      <vt:lpstr>Fontos hozzávaló: Avar gyöket</vt:lpstr>
      <vt:lpstr>A recept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Tulajdonos</dc:creator>
  <cp:lastModifiedBy>Cs J</cp:lastModifiedBy>
  <cp:revision>5</cp:revision>
  <dcterms:created xsi:type="dcterms:W3CDTF">2014-03-10T17:44:14Z</dcterms:created>
  <dcterms:modified xsi:type="dcterms:W3CDTF">2014-03-12T04:45:03Z</dcterms:modified>
</cp:coreProperties>
</file>